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2" r:id="rId1"/>
  </p:sldMasterIdLst>
  <p:notesMasterIdLst>
    <p:notesMasterId r:id="rId34"/>
  </p:notesMasterIdLst>
  <p:sldIdLst>
    <p:sldId id="259" r:id="rId2"/>
    <p:sldId id="406" r:id="rId3"/>
    <p:sldId id="391" r:id="rId4"/>
    <p:sldId id="555" r:id="rId5"/>
    <p:sldId id="556" r:id="rId6"/>
    <p:sldId id="410" r:id="rId7"/>
    <p:sldId id="411" r:id="rId8"/>
    <p:sldId id="564" r:id="rId9"/>
    <p:sldId id="566" r:id="rId10"/>
    <p:sldId id="565" r:id="rId11"/>
    <p:sldId id="425" r:id="rId12"/>
    <p:sldId id="441" r:id="rId13"/>
    <p:sldId id="530" r:id="rId14"/>
    <p:sldId id="531" r:id="rId15"/>
    <p:sldId id="567" r:id="rId16"/>
    <p:sldId id="568" r:id="rId17"/>
    <p:sldId id="426" r:id="rId18"/>
    <p:sldId id="429" r:id="rId19"/>
    <p:sldId id="507" r:id="rId20"/>
    <p:sldId id="496" r:id="rId21"/>
    <p:sldId id="432" r:id="rId22"/>
    <p:sldId id="510" r:id="rId23"/>
    <p:sldId id="558" r:id="rId24"/>
    <p:sldId id="559" r:id="rId25"/>
    <p:sldId id="434" r:id="rId26"/>
    <p:sldId id="560" r:id="rId27"/>
    <p:sldId id="514" r:id="rId28"/>
    <p:sldId id="515" r:id="rId29"/>
    <p:sldId id="529" r:id="rId30"/>
    <p:sldId id="561" r:id="rId31"/>
    <p:sldId id="562" r:id="rId32"/>
    <p:sldId id="56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CB7"/>
    <a:srgbClr val="3D3028"/>
    <a:srgbClr val="120F05"/>
    <a:srgbClr val="404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5" autoAdjust="0"/>
    <p:restoredTop sz="94777" autoAdjust="0"/>
  </p:normalViewPr>
  <p:slideViewPr>
    <p:cSldViewPr snapToGrid="0" snapToObjects="1">
      <p:cViewPr varScale="1">
        <p:scale>
          <a:sx n="52" d="100"/>
          <a:sy n="52" d="100"/>
        </p:scale>
        <p:origin x="1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80FCA-3156-594B-A523-7BD4AE74AB0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EDECB-024C-6845-A04D-D9A5CF79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EDECB-024C-6845-A04D-D9A5CF797F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622800"/>
            <a:ext cx="9144000" cy="2235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775200"/>
            <a:ext cx="2249424" cy="1991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775200"/>
            <a:ext cx="6784848" cy="19822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27200" y="749300"/>
            <a:ext cx="6477000" cy="31115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775200"/>
            <a:ext cx="6705600" cy="1960637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40280" y="29446"/>
            <a:ext cx="529166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dirty="0" smtClean="0"/>
              <a:t>UC Santa Cruz 5/12/14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636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636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579633" cy="344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579633" y="0"/>
            <a:ext cx="4564367" cy="344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5"/>
          </p:nvPr>
        </p:nvSpPr>
        <p:spPr>
          <a:xfrm>
            <a:off x="18064" y="3443288"/>
            <a:ext cx="4564367" cy="34432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4573273" y="3443288"/>
            <a:ext cx="4564367" cy="344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8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F25B89-8E3D-124A-A856-5B0CF57E4B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524000"/>
            <a:ext cx="1600200" cy="4918946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435100"/>
            <a:ext cx="6400800" cy="500784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41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460500"/>
            <a:ext cx="6400800" cy="5029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533400" y="1460500"/>
            <a:ext cx="1689100" cy="5029200"/>
          </a:xfrm>
          <a:solidFill>
            <a:schemeClr val="accent4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670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53896" y="4572000"/>
            <a:ext cx="94488" cy="2295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83EDD28-148F-414A-9CB1-6567000DC2D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7700" y="0"/>
            <a:ext cx="5956300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15" name="Rectangle 14"/>
          <p:cNvSpPr/>
          <p:nvPr/>
        </p:nvSpPr>
        <p:spPr bwMode="white">
          <a:xfrm>
            <a:off x="3142996" y="0"/>
            <a:ext cx="94488" cy="456895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000" y="177800"/>
            <a:ext cx="301625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04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83EDD28-148F-414A-9CB1-6567000DC2D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E83EDD28-148F-414A-9CB1-6567000DC2D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E83EDD28-148F-414A-9CB1-6567000DC2D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 Content-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502886" y="1485899"/>
            <a:ext cx="3886200" cy="2882901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876800" y="1511298"/>
            <a:ext cx="3886200" cy="2857502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502885" y="4521200"/>
            <a:ext cx="8260115" cy="19621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93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604486" y="3949701"/>
            <a:ext cx="3886200" cy="2555874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867301" y="3949701"/>
            <a:ext cx="3886200" cy="2555873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604486" y="1447798"/>
            <a:ext cx="8149015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92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8442198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3850" y="1397000"/>
            <a:ext cx="8442198" cy="4902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3972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765701" y="1284818"/>
            <a:ext cx="4092549" cy="241299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1" y="1299635"/>
            <a:ext cx="4193119" cy="4984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4765702" y="3845985"/>
            <a:ext cx="4092548" cy="2444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0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89438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9613" y="1422400"/>
            <a:ext cx="4210053" cy="4978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0"/>
          </p:nvPr>
        </p:nvSpPr>
        <p:spPr>
          <a:xfrm>
            <a:off x="4682066" y="1422400"/>
            <a:ext cx="4210053" cy="4978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2" y="1396998"/>
            <a:ext cx="8450820" cy="2476502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302682" y="3962401"/>
            <a:ext cx="8463519" cy="2539996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70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2" y="1396997"/>
            <a:ext cx="8450820" cy="2986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302682" y="4493645"/>
            <a:ext cx="8463519" cy="2008751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063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6615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302681" y="1485899"/>
            <a:ext cx="4184652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1" y="3962400"/>
            <a:ext cx="8566152" cy="25209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4734983" y="1485899"/>
            <a:ext cx="4133850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038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68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97100"/>
            <a:ext cx="3886200" cy="424584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197100"/>
            <a:ext cx="3886200" cy="424584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43256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44526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2681" y="88900"/>
            <a:ext cx="8463367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2681" y="1435100"/>
            <a:ext cx="8463367" cy="4914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2583" y="6442946"/>
            <a:ext cx="529166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IUPAC-World Chemistry Congress August 2013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02681" y="1079500"/>
            <a:ext cx="8586385" cy="457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" name="Picture 1" descr="ISUCENTW copy.jp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6427831"/>
            <a:ext cx="2872316" cy="380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101" r:id="rId3"/>
    <p:sldLayoutId id="2147484086" r:id="rId4"/>
    <p:sldLayoutId id="2147484100" r:id="rId5"/>
    <p:sldLayoutId id="2147484104" r:id="rId6"/>
    <p:sldLayoutId id="2147484097" r:id="rId7"/>
    <p:sldLayoutId id="2147484087" r:id="rId8"/>
    <p:sldLayoutId id="2147484088" r:id="rId9"/>
    <p:sldLayoutId id="2147484089" r:id="rId10"/>
    <p:sldLayoutId id="2147484103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8" r:id="rId18"/>
    <p:sldLayoutId id="2147484099" r:id="rId1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jpg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9300"/>
            <a:ext cx="9067800" cy="31115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E0ECB7"/>
                </a:solidFill>
              </a:rPr>
              <a:t>Chapter 19: thermodynamics</a:t>
            </a:r>
            <a:endParaRPr lang="en-US" sz="4000" b="1" dirty="0">
              <a:solidFill>
                <a:srgbClr val="E0ECB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Dr. </a:t>
            </a:r>
            <a:r>
              <a:rPr lang="en-US" dirty="0" err="1" smtClean="0"/>
              <a:t>Aimée</a:t>
            </a:r>
            <a:r>
              <a:rPr lang="en-US" dirty="0" smtClean="0"/>
              <a:t> Tomlinson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678" y="5267831"/>
            <a:ext cx="1418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Chem</a:t>
            </a:r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1212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Entropy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51759" y="1439793"/>
            <a:ext cx="644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200" dirty="0" err="1" smtClean="0"/>
              <a:t>Defn</a:t>
            </a:r>
            <a:r>
              <a:rPr lang="en-US" sz="2200" dirty="0" smtClean="0"/>
              <a:t>: </a:t>
            </a:r>
            <a:r>
              <a:rPr lang="en-US" sz="2400" dirty="0"/>
              <a:t>system disorder, randomness, motion </a:t>
            </a: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57" y="2141100"/>
            <a:ext cx="7042499" cy="4594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5" y="2095170"/>
            <a:ext cx="6082747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1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Effect of T on 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55288" y="1422775"/>
            <a:ext cx="6476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75000"/>
            </a:pPr>
            <a:r>
              <a:rPr lang="en-US" sz="2000" dirty="0" smtClean="0"/>
              <a:t>Entropy changes as a consequence of heat flow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2336" y="2305877"/>
            <a:ext cx="4299575" cy="3272240"/>
            <a:chOff x="332336" y="2305877"/>
            <a:chExt cx="4299575" cy="3272240"/>
          </a:xfrm>
        </p:grpSpPr>
        <p:sp>
          <p:nvSpPr>
            <p:cNvPr id="4" name="TextBox 3"/>
            <p:cNvSpPr txBox="1"/>
            <p:nvPr/>
          </p:nvSpPr>
          <p:spPr>
            <a:xfrm>
              <a:off x="332336" y="2305877"/>
              <a:ext cx="4299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Heat flow at lower T has a greater impact</a:t>
              </a:r>
              <a:endParaRPr lang="en-US" sz="16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36" y="2670196"/>
              <a:ext cx="3995530" cy="290792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79" y="2672432"/>
            <a:ext cx="4074768" cy="29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System, Surroundings and heat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304544" y="4306674"/>
            <a:ext cx="126046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06" y="1408697"/>
            <a:ext cx="6676222" cy="3928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6209" y="5545469"/>
            <a:ext cx="6160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The sign is dependent on the direction of heat flow</a:t>
            </a:r>
          </a:p>
          <a:p>
            <a:pPr>
              <a:buClr>
                <a:srgbClr val="0070C0"/>
              </a:buClr>
              <a:buSzPct val="75000"/>
            </a:pPr>
            <a:endParaRPr lang="en-US" dirty="0" smtClean="0"/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The magnitude is dependent on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Mathematically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0" y="1914063"/>
            <a:ext cx="7378995" cy="275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5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Two Directions of Heat </a:t>
            </a:r>
            <a:r>
              <a:rPr lang="en-US" dirty="0"/>
              <a:t>F</a:t>
            </a:r>
            <a:r>
              <a:rPr lang="en-US" dirty="0" smtClean="0"/>
              <a:t>low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73" y="2110457"/>
            <a:ext cx="4153157" cy="3216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68" y="2116084"/>
            <a:ext cx="4027171" cy="32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The Second Law of Thermo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1" y="1332485"/>
            <a:ext cx="7577651" cy="2012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3897" y="3819832"/>
            <a:ext cx="7521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If we increase the number of gas moles from reactants to products we increase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err="1"/>
              <a:t>S</a:t>
            </a:r>
            <a:r>
              <a:rPr lang="en-US" baseline="-25000" dirty="0" err="1"/>
              <a:t>univ</a:t>
            </a:r>
            <a:r>
              <a:rPr lang="en-US" dirty="0"/>
              <a:t> </a:t>
            </a:r>
            <a:endParaRPr lang="en-US" dirty="0" smtClean="0"/>
          </a:p>
          <a:p>
            <a:pPr>
              <a:buClr>
                <a:srgbClr val="00B0F0"/>
              </a:buClr>
              <a:buSzPct val="75000"/>
            </a:pPr>
            <a:endParaRPr lang="en-US" dirty="0" smtClean="0"/>
          </a:p>
          <a:p>
            <a:pPr marL="285750" indent="-285750">
              <a:buClr>
                <a:srgbClr val="00B0F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8(g</a:t>
            </a:r>
            <a:r>
              <a:rPr lang="en-US" baseline="-25000" dirty="0"/>
              <a:t>) </a:t>
            </a:r>
            <a:r>
              <a:rPr lang="en-US" dirty="0"/>
              <a:t>+ 5O</a:t>
            </a:r>
            <a:r>
              <a:rPr lang="en-US" baseline="-25000" dirty="0"/>
              <a:t>2(g)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3CO</a:t>
            </a:r>
            <a:r>
              <a:rPr lang="en-US" baseline="-25000" dirty="0"/>
              <a:t>2(g)</a:t>
            </a:r>
            <a:r>
              <a:rPr lang="en-US" dirty="0"/>
              <a:t> + 4H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(g)</a:t>
            </a:r>
            <a:r>
              <a:rPr lang="en-US" dirty="0"/>
              <a:t> </a:t>
            </a:r>
            <a:r>
              <a:rPr lang="en-US" dirty="0" smtClean="0"/>
              <a:t>– we increase from 6 to 7 gas moles so as expected our</a:t>
            </a:r>
            <a:r>
              <a:rPr lang="en-US" dirty="0">
                <a:sym typeface="Symbol" panose="05050102010706020507" pitchFamily="18" charset="2"/>
              </a:rPr>
              <a:t> </a:t>
            </a:r>
            <a:r>
              <a:rPr lang="en-US" dirty="0" err="1" smtClean="0"/>
              <a:t>S</a:t>
            </a:r>
            <a:r>
              <a:rPr lang="en-US" baseline="-25000" dirty="0" err="1" smtClean="0"/>
              <a:t>univ</a:t>
            </a:r>
            <a:r>
              <a:rPr lang="en-US" baseline="-25000" dirty="0" smtClean="0"/>
              <a:t> </a:t>
            </a:r>
            <a:r>
              <a:rPr lang="en-US" dirty="0" smtClean="0"/>
              <a:t>&gt; 0 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X 4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1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07100" y="3657741"/>
            <a:ext cx="51280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Molecular Interpretation of S &amp; the 3</a:t>
            </a:r>
            <a:r>
              <a:rPr lang="en-US" sz="3200" baseline="30000" dirty="0" smtClean="0">
                <a:solidFill>
                  <a:schemeClr val="bg1"/>
                </a:solidFill>
              </a:rPr>
              <a:t>rd</a:t>
            </a:r>
            <a:r>
              <a:rPr lang="en-US" sz="3200" dirty="0" smtClean="0">
                <a:solidFill>
                  <a:schemeClr val="bg1"/>
                </a:solidFill>
              </a:rPr>
              <a:t> Law of Thermodynamics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Sections 19.3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Laws of Thermodynamics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08" y="1331029"/>
            <a:ext cx="7215293" cy="1803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95" y="3366307"/>
            <a:ext cx="7114192" cy="1783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62" y="5401585"/>
            <a:ext cx="6123913" cy="118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7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08673" y="3884623"/>
            <a:ext cx="6549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Entropy Changes in Chemical Reactions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Section 19.4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Standard Molar Entropy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13821" y="2012356"/>
            <a:ext cx="69259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75000"/>
            </a:pPr>
            <a:r>
              <a:rPr lang="en-US" sz="2000" dirty="0" err="1" smtClean="0"/>
              <a:t>Defn</a:t>
            </a:r>
            <a:r>
              <a:rPr lang="en-US" sz="2000" dirty="0" smtClean="0"/>
              <a:t>: Entropy of a substance at P = 1 bar &amp; T = 298.15K</a:t>
            </a:r>
          </a:p>
          <a:p>
            <a:pPr>
              <a:buClr>
                <a:srgbClr val="002060"/>
              </a:buClr>
              <a:buSzPct val="75000"/>
            </a:pPr>
            <a:endParaRPr lang="en-US" sz="2000" dirty="0"/>
          </a:p>
          <a:p>
            <a:pPr>
              <a:buClr>
                <a:srgbClr val="002060"/>
              </a:buClr>
              <a:buSzPct val="75000"/>
            </a:pPr>
            <a:endParaRPr lang="en-US" sz="2000" dirty="0" smtClean="0"/>
          </a:p>
          <a:p>
            <a:pPr>
              <a:buClr>
                <a:srgbClr val="002060"/>
              </a:buClr>
              <a:buSzPct val="75000"/>
            </a:pPr>
            <a:endParaRPr lang="en-US" sz="2000" dirty="0"/>
          </a:p>
          <a:p>
            <a:pPr>
              <a:buClr>
                <a:srgbClr val="002060"/>
              </a:buClr>
              <a:buSzPct val="75000"/>
            </a:pPr>
            <a:endParaRPr lang="en-US" sz="2000" dirty="0" smtClean="0"/>
          </a:p>
          <a:p>
            <a:pPr>
              <a:buClr>
                <a:srgbClr val="002060"/>
              </a:buClr>
              <a:buSzPct val="75000"/>
            </a:pPr>
            <a:endParaRPr lang="en-US" sz="2000" dirty="0"/>
          </a:p>
          <a:p>
            <a:pPr>
              <a:buClr>
                <a:srgbClr val="002060"/>
              </a:buClr>
              <a:buSzPct val="75000"/>
            </a:pPr>
            <a:endParaRPr lang="en-US" sz="2000" dirty="0" smtClean="0"/>
          </a:p>
          <a:p>
            <a:pPr>
              <a:buClr>
                <a:srgbClr val="002060"/>
              </a:buClr>
              <a:buSzPct val="75000"/>
            </a:pPr>
            <a:endParaRPr lang="en-US" sz="2000" dirty="0"/>
          </a:p>
          <a:p>
            <a:pPr>
              <a:buClr>
                <a:srgbClr val="002060"/>
              </a:buClr>
              <a:buSzPct val="75000"/>
            </a:pPr>
            <a:endParaRPr lang="en-US" sz="2000" dirty="0" smtClean="0"/>
          </a:p>
          <a:p>
            <a:pPr>
              <a:buClr>
                <a:srgbClr val="002060"/>
              </a:buClr>
              <a:buSzPct val="75000"/>
            </a:pPr>
            <a:r>
              <a:rPr lang="en-US" sz="2000" dirty="0" smtClean="0"/>
              <a:t>For homework you will be asked to look up values in the appendix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35" y="2560993"/>
            <a:ext cx="5277757" cy="20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0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13002" y="3845720"/>
            <a:ext cx="5390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What you should know about thermochemistry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Review from Chapter 5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Example Entropy of Reaction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2214" y="1353408"/>
                <a:ext cx="83493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2060"/>
                  </a:buClr>
                  <a:buSzPct val="75000"/>
                </a:pPr>
                <a:r>
                  <a:rPr lang="en-US" sz="20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𝛥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i="1"/>
                          <m:t>rxn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en-US" sz="2000" dirty="0" smtClean="0"/>
                  <a:t> the for the following reaction and using the values given in the table below.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14" y="1353408"/>
                <a:ext cx="8349334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804" t="-4310" r="-1315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109019" y="2029885"/>
            <a:ext cx="408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8(g) </a:t>
            </a:r>
            <a:r>
              <a:rPr lang="en-US" dirty="0"/>
              <a:t>+ 5O</a:t>
            </a:r>
            <a:r>
              <a:rPr lang="en-US" baseline="-25000" dirty="0"/>
              <a:t>2(g)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3CO</a:t>
            </a:r>
            <a:r>
              <a:rPr lang="en-US" baseline="-25000" dirty="0"/>
              <a:t>2(g)</a:t>
            </a:r>
            <a:r>
              <a:rPr lang="en-US" dirty="0"/>
              <a:t> + 4H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(g)</a:t>
            </a:r>
            <a:r>
              <a:rPr lang="en-US" dirty="0"/>
              <a:t>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259250"/>
              </p:ext>
            </p:extLst>
          </p:nvPr>
        </p:nvGraphicFramePr>
        <p:xfrm>
          <a:off x="2362945" y="2576994"/>
          <a:ext cx="3576920" cy="1773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8973"/>
                <a:gridCol w="1867947"/>
              </a:tblGrid>
              <a:tr h="3547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Compound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S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⁰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(J/</a:t>
                      </a:r>
                      <a:r>
                        <a:rPr lang="en-US" sz="1800" dirty="0" err="1" smtClean="0">
                          <a:effectLst/>
                          <a:latin typeface="+mj-lt"/>
                        </a:rPr>
                        <a:t>mol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K)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47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C</a:t>
                      </a:r>
                      <a:r>
                        <a:rPr lang="en-US" sz="1800" baseline="-25000">
                          <a:effectLst/>
                          <a:latin typeface="+mj-lt"/>
                        </a:rPr>
                        <a:t>3</a:t>
                      </a:r>
                      <a:r>
                        <a:rPr lang="en-US" sz="1800">
                          <a:effectLst/>
                          <a:latin typeface="+mj-lt"/>
                        </a:rPr>
                        <a:t>H</a:t>
                      </a:r>
                      <a:r>
                        <a:rPr lang="en-US" sz="1800" baseline="-25000">
                          <a:effectLst/>
                          <a:latin typeface="+mj-lt"/>
                        </a:rPr>
                        <a:t>8(g)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269.9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47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O</a:t>
                      </a:r>
                      <a:r>
                        <a:rPr lang="en-US" sz="1800" baseline="-25000" dirty="0">
                          <a:effectLst/>
                          <a:latin typeface="+mj-lt"/>
                        </a:rPr>
                        <a:t>2(g)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205.0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47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CO</a:t>
                      </a:r>
                      <a:r>
                        <a:rPr lang="en-US" sz="1800" baseline="-25000">
                          <a:effectLst/>
                          <a:latin typeface="+mj-lt"/>
                        </a:rPr>
                        <a:t>2(g)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213.6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47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H</a:t>
                      </a:r>
                      <a:r>
                        <a:rPr lang="en-US" sz="1800" baseline="-25000">
                          <a:effectLst/>
                          <a:latin typeface="+mj-lt"/>
                        </a:rPr>
                        <a:t>2</a:t>
                      </a:r>
                      <a:r>
                        <a:rPr lang="en-US" sz="1800">
                          <a:effectLst/>
                          <a:latin typeface="+mj-lt"/>
                        </a:rPr>
                        <a:t>O</a:t>
                      </a:r>
                      <a:r>
                        <a:rPr lang="en-US" sz="1800" baseline="-25000">
                          <a:effectLst/>
                          <a:latin typeface="+mj-lt"/>
                        </a:rPr>
                        <a:t>(g)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188.7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X </a:t>
              </a:r>
              <a:r>
                <a:rPr lang="en-US" dirty="0" smtClean="0">
                  <a:solidFill>
                    <a:srgbClr val="7030A0"/>
                  </a:solidFill>
                </a:rPr>
                <a:t>3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4422" y="3884623"/>
            <a:ext cx="51280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Gibbs Free Energy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Free Energy &amp; Temperature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Sections 19.5 &amp;19.6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Gibb’s Free Energy – meet </a:t>
            </a:r>
            <a:r>
              <a:rPr lang="en-US" dirty="0" smtClean="0">
                <a:sym typeface="Symbol" panose="05050102010706020507" pitchFamily="18" charset="2"/>
              </a:rPr>
              <a:t></a:t>
            </a:r>
            <a:r>
              <a:rPr lang="en-US" dirty="0">
                <a:sym typeface="Symbol" panose="05050102010706020507" pitchFamily="18" charset="2"/>
              </a:rPr>
              <a:t>G</a:t>
            </a:r>
            <a:endParaRPr lang="en-US" baseline="-25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7923" y="1367997"/>
            <a:ext cx="7932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There are two driving forces for any chemical reaction:</a:t>
            </a:r>
            <a:endParaRPr lang="en-US" sz="2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48512" y="26578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1312" y="1862272"/>
            <a:ext cx="827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F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Formation of low energy products from high energy reactants, </a:t>
            </a:r>
            <a:r>
              <a:rPr lang="en-US" dirty="0" smtClean="0">
                <a:sym typeface="Symbol" panose="05050102010706020507" pitchFamily="18" charset="2"/>
              </a:rPr>
              <a:t></a:t>
            </a:r>
            <a:r>
              <a:rPr lang="en-US" dirty="0" err="1">
                <a:sym typeface="Symbol" panose="05050102010706020507" pitchFamily="18" charset="2"/>
              </a:rPr>
              <a:t>H</a:t>
            </a:r>
            <a:r>
              <a:rPr lang="en-US" baseline="-25000" dirty="0" err="1" smtClean="0"/>
              <a:t>rxn</a:t>
            </a:r>
            <a:r>
              <a:rPr lang="en-US" dirty="0" smtClean="0"/>
              <a:t> </a:t>
            </a:r>
          </a:p>
          <a:p>
            <a:pPr marL="285750" indent="-285750">
              <a:buClr>
                <a:srgbClr val="00B0F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Formation of high entropy products from low entropy reactants,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err="1" smtClean="0"/>
              <a:t>S</a:t>
            </a:r>
            <a:r>
              <a:rPr lang="en-US" baseline="-25000" dirty="0" err="1" smtClean="0"/>
              <a:t>rxn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" y="3003692"/>
            <a:ext cx="7645243" cy="32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3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How Gibb’s Works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62" y="1353324"/>
            <a:ext cx="5869463" cy="2430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7" y="3878111"/>
            <a:ext cx="6917463" cy="289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4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Gibb’s Example I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3069" y="1332485"/>
            <a:ext cx="8837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standard enthalpy and entropy changes for the combustion of methane </a:t>
            </a:r>
          </a:p>
          <a:p>
            <a:r>
              <a:rPr lang="en-US" dirty="0"/>
              <a:t>are -801 kJ and -5 J/K, respectively   Is the reaction spontaneous under </a:t>
            </a:r>
          </a:p>
          <a:p>
            <a:r>
              <a:rPr lang="en-US" dirty="0"/>
              <a:t>standard conditions? </a:t>
            </a:r>
          </a:p>
        </p:txBody>
      </p:sp>
    </p:spTree>
    <p:extLst>
      <p:ext uri="{BB962C8B-B14F-4D97-AF65-F5344CB8AC3E}">
        <p14:creationId xmlns:p14="http://schemas.microsoft.com/office/powerpoint/2010/main" val="6474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948349"/>
              </p:ext>
            </p:extLst>
          </p:nvPr>
        </p:nvGraphicFramePr>
        <p:xfrm>
          <a:off x="3275761" y="293927"/>
          <a:ext cx="2664696" cy="733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0" name="Equation" r:id="rId3" imgW="876240" imgH="241200" progId="Equation.DSMT4">
                  <p:embed/>
                </p:oleObj>
              </mc:Choice>
              <mc:Fallback>
                <p:oleObj name="Equation" r:id="rId3" imgW="876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761" y="293927"/>
                        <a:ext cx="2664696" cy="733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9" y="1691650"/>
            <a:ext cx="8507936" cy="18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6" y="4011720"/>
            <a:ext cx="8525209" cy="23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Gibb’s Example 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069" y="1332485"/>
            <a:ext cx="8738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 reaction below exothermic or endothermic?  Is the reaction spontaneous at all temperatures?  Determine the Gibb’s free energy from the given data as well as using the mathematical equation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39386"/>
              </p:ext>
            </p:extLst>
          </p:nvPr>
        </p:nvGraphicFramePr>
        <p:xfrm>
          <a:off x="3116795" y="2295104"/>
          <a:ext cx="3011077" cy="450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2" name="Equation" r:id="rId3" imgW="1587500" imgH="241300" progId="Equation.DSMT4">
                  <p:embed/>
                </p:oleObj>
              </mc:Choice>
              <mc:Fallback>
                <p:oleObj name="Equation" r:id="rId3" imgW="15875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795" y="2295104"/>
                        <a:ext cx="3011077" cy="450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84587"/>
              </p:ext>
            </p:extLst>
          </p:nvPr>
        </p:nvGraphicFramePr>
        <p:xfrm>
          <a:off x="1722914" y="2900321"/>
          <a:ext cx="562356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5890"/>
                <a:gridCol w="1405890"/>
                <a:gridCol w="1405890"/>
                <a:gridCol w="1405890"/>
              </a:tblGrid>
              <a:tr h="1164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Compound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</a:rPr>
                        <a:t>H⁰f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(kJ/</a:t>
                      </a:r>
                      <a:r>
                        <a:rPr lang="en-US" sz="1200" dirty="0" err="1" smtClean="0">
                          <a:effectLst/>
                        </a:rPr>
                        <a:t>mol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en-US" sz="1200" baseline="30000">
                          <a:effectLst/>
                        </a:rPr>
                        <a:t>o</a:t>
                      </a:r>
                      <a:r>
                        <a:rPr lang="en-US" sz="1200">
                          <a:effectLst/>
                        </a:rPr>
                        <a:t> (J/mol*K)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</a:rPr>
                        <a:t>G⁰f</a:t>
                      </a:r>
                      <a:r>
                        <a:rPr lang="en-US" sz="1200" dirty="0" smtClean="0">
                          <a:effectLst/>
                        </a:rPr>
                        <a:t>(kJ/</a:t>
                      </a:r>
                      <a:r>
                        <a:rPr lang="en-US" sz="1200" dirty="0" err="1" smtClean="0">
                          <a:effectLst/>
                        </a:rPr>
                        <a:t>mol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r>
                        <a:rPr lang="en-US" sz="1200" baseline="-25000">
                          <a:effectLst/>
                        </a:rPr>
                        <a:t>2(g)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191.5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r>
                        <a:rPr lang="en-US" sz="1200" baseline="-25000">
                          <a:effectLst/>
                        </a:rPr>
                        <a:t>2(g)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NH</a:t>
                      </a:r>
                      <a:r>
                        <a:rPr lang="en-US" sz="1200" baseline="-25000">
                          <a:effectLst/>
                        </a:rPr>
                        <a:t>3(g)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-46.1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192.3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-16.5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X </a:t>
              </a:r>
              <a:r>
                <a:rPr lang="en-US" dirty="0" smtClean="0">
                  <a:solidFill>
                    <a:srgbClr val="7030A0"/>
                  </a:solidFill>
                </a:rPr>
                <a:t>3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5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Section 19.7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1678" y="3595005"/>
            <a:ext cx="5283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Free Energy &amp; the Equilibrium Constant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Relationship between Gibb’s &amp; P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78" y="1933113"/>
            <a:ext cx="5942857" cy="3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Gibb’s Example III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8986" y="1332485"/>
            <a:ext cx="668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the Gibb’s free energy for the reaction below.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697559"/>
              </p:ext>
            </p:extLst>
          </p:nvPr>
        </p:nvGraphicFramePr>
        <p:xfrm>
          <a:off x="2840038" y="1820772"/>
          <a:ext cx="35671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5" name="Equation" r:id="rId3" imgW="1879560" imgH="253800" progId="Equation.DSMT4">
                  <p:embed/>
                </p:oleObj>
              </mc:Choice>
              <mc:Fallback>
                <p:oleObj name="Equation" r:id="rId3" imgW="1879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1820772"/>
                        <a:ext cx="3567112" cy="474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78552"/>
              </p:ext>
            </p:extLst>
          </p:nvPr>
        </p:nvGraphicFramePr>
        <p:xfrm>
          <a:off x="1218988" y="2301516"/>
          <a:ext cx="639231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243"/>
                <a:gridCol w="1191269"/>
                <a:gridCol w="1191269"/>
                <a:gridCol w="1191269"/>
                <a:gridCol w="119126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r>
                        <a:rPr lang="en-US" baseline="-25000" dirty="0" smtClean="0"/>
                        <a:t>(g)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3(g)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r>
                        <a:rPr lang="en-US" baseline="-25000" dirty="0" smtClean="0"/>
                        <a:t>2(g)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2(g)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Δ</a:t>
                      </a:r>
                      <a:r>
                        <a:rPr lang="en-US" dirty="0" smtClean="0">
                          <a:latin typeface="+mn-lt"/>
                        </a:rPr>
                        <a:t>G</a:t>
                      </a:r>
                      <a:r>
                        <a:rPr lang="el-GR" dirty="0" smtClean="0">
                          <a:latin typeface="+mn-lt"/>
                        </a:rPr>
                        <a:t>⁰</a:t>
                      </a:r>
                      <a:r>
                        <a:rPr lang="en-US" dirty="0" smtClean="0">
                          <a:latin typeface="+mn-lt"/>
                        </a:rPr>
                        <a:t> (kJ/</a:t>
                      </a:r>
                      <a:r>
                        <a:rPr lang="en-US" dirty="0" err="1" smtClean="0">
                          <a:latin typeface="+mn-lt"/>
                        </a:rPr>
                        <a:t>mol</a:t>
                      </a:r>
                      <a:r>
                        <a:rPr lang="en-US" dirty="0" smtClean="0">
                          <a:latin typeface="+mn-lt"/>
                        </a:rPr>
                        <a:t>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 (</a:t>
                      </a:r>
                      <a:r>
                        <a:rPr lang="en-US" dirty="0" err="1" smtClean="0"/>
                        <a:t>atm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1x10</a:t>
                      </a:r>
                      <a:r>
                        <a:rPr lang="en-US" baseline="30000" dirty="0" smtClean="0"/>
                        <a:t>-6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2x10</a:t>
                      </a:r>
                      <a:r>
                        <a:rPr lang="en-US" baseline="30000" dirty="0" smtClean="0"/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1x10</a:t>
                      </a:r>
                      <a:r>
                        <a:rPr lang="en-US" baseline="30000" dirty="0" smtClean="0"/>
                        <a:t>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1x10</a:t>
                      </a:r>
                      <a:r>
                        <a:rPr lang="en-US" baseline="30000" dirty="0" smtClean="0"/>
                        <a:t>-3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841" y="101600"/>
            <a:ext cx="8906759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Enthalpy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3866243" y="45615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48071" y="1460919"/>
                <a:ext cx="5388976" cy="544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Heat at constant pressure,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071" y="1460919"/>
                <a:ext cx="5388976" cy="544636"/>
              </a:xfrm>
              <a:prstGeom prst="rect">
                <a:avLst/>
              </a:prstGeom>
              <a:blipFill rotWithShape="0">
                <a:blip r:embed="rId2"/>
                <a:stretch>
                  <a:fillRect l="-1810" t="-10112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4" y="2696258"/>
            <a:ext cx="8229600" cy="26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Relationship between Gibb’s &amp;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1213" y="1332485"/>
            <a:ext cx="3099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At equilibrium </a:t>
            </a:r>
            <a:r>
              <a:rPr lang="el-GR" sz="2200" dirty="0" smtClean="0">
                <a:latin typeface="Calibri" panose="020F0502020204030204" pitchFamily="34" charset="0"/>
              </a:rPr>
              <a:t>Δ</a:t>
            </a:r>
            <a:r>
              <a:rPr lang="en-US" sz="2200" dirty="0" smtClean="0">
                <a:latin typeface="Calibri" panose="020F0502020204030204" pitchFamily="34" charset="0"/>
              </a:rPr>
              <a:t>G</a:t>
            </a:r>
            <a:r>
              <a:rPr lang="en-US" sz="2200" dirty="0" smtClean="0"/>
              <a:t> = 0 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3" y="2073499"/>
            <a:ext cx="5214189" cy="422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Relationship between Gibb’s &amp;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4" y="2145890"/>
            <a:ext cx="7933386" cy="30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Plotting to get Enthalpy &amp; Entropy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9" y="1771644"/>
            <a:ext cx="7555555" cy="41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0" y="6274200"/>
            <a:ext cx="1371600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841" y="101600"/>
            <a:ext cx="8906759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Hess’s Law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5601"/>
            <a:ext cx="8408504" cy="43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841" y="101600"/>
            <a:ext cx="8906759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Hess’s Law Example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88437" y="1311969"/>
                <a:ext cx="5469511" cy="420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Calculate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bSup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𝐻𝑁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d>
                              <m:dPr>
                                <m:beg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𝑎𝑞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given the information: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437" y="1311969"/>
                <a:ext cx="5469511" cy="420693"/>
              </a:xfrm>
              <a:prstGeom prst="rect">
                <a:avLst/>
              </a:prstGeom>
              <a:blipFill rotWithShape="0">
                <a:blip r:embed="rId3"/>
                <a:stretch>
                  <a:fillRect l="-1003" t="-149275" b="-2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80146"/>
              </p:ext>
            </p:extLst>
          </p:nvPr>
        </p:nvGraphicFramePr>
        <p:xfrm>
          <a:off x="1472438" y="1804720"/>
          <a:ext cx="6135769" cy="1713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8" name="Equation" r:id="rId4" imgW="3822700" imgH="1066800" progId="Equation.DSMT4">
                  <p:embed/>
                </p:oleObj>
              </mc:Choice>
              <mc:Fallback>
                <p:oleObj name="Equation" r:id="rId4" imgW="3822700" imgH="1066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2438" y="1804720"/>
                        <a:ext cx="6135769" cy="17137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40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64006" y="4169485"/>
            <a:ext cx="5721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Spontaneous Processes</a:t>
            </a:r>
            <a:endParaRPr lang="en-US" sz="3200" baseline="-250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Section 19.1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Oh to be spontaneous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0" y="4412951"/>
            <a:ext cx="8285048" cy="171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45" y="1576007"/>
            <a:ext cx="6877878" cy="1598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21" y="3485241"/>
            <a:ext cx="1081027" cy="6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5925" y="101600"/>
            <a:ext cx="8290268" cy="9906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Experimental Conditions &amp; Spontaneity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381000" y="1503922"/>
            <a:ext cx="838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000" dirty="0"/>
              <a:t>Temperature and pressure can affect spontaneity</a:t>
            </a:r>
            <a:r>
              <a:rPr lang="en-US" sz="2000" dirty="0" smtClean="0"/>
              <a:t>.</a:t>
            </a:r>
          </a:p>
          <a:p>
            <a:pPr marL="0" indent="0" eaLnBrk="1" hangingPunct="1">
              <a:buNone/>
            </a:pPr>
            <a:endParaRPr lang="en-US" sz="2000" dirty="0"/>
          </a:p>
          <a:p>
            <a:pPr eaLnBrk="1" hangingPunct="1"/>
            <a:r>
              <a:rPr lang="en-US" sz="2000" dirty="0"/>
              <a:t>An example of how temperature affects spontaneity is ice melting or freezing.</a:t>
            </a:r>
          </a:p>
        </p:txBody>
      </p:sp>
      <p:pic>
        <p:nvPicPr>
          <p:cNvPr id="5" name="Picture 4" descr="19_03_Figure.jpg"/>
          <p:cNvPicPr>
            <a:picLocks noChangeAspect="1"/>
          </p:cNvPicPr>
          <p:nvPr/>
        </p:nvPicPr>
        <p:blipFill>
          <a:blip r:embed="rId2"/>
          <a:srcRect b="4243"/>
          <a:stretch>
            <a:fillRect/>
          </a:stretch>
        </p:blipFill>
        <p:spPr>
          <a:xfrm>
            <a:off x="892627" y="3155437"/>
            <a:ext cx="7391400" cy="3038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0" y="6274200"/>
            <a:ext cx="1371600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07100" y="3446084"/>
            <a:ext cx="5128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Entropy &amp; the Second Law of Thermodynamics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Section 19.2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S-Fa12">
  <a:themeElements>
    <a:clrScheme name="Custom 5">
      <a:dk1>
        <a:sysClr val="windowText" lastClr="000000"/>
      </a:dk1>
      <a:lt1>
        <a:srgbClr val="FFFFFF"/>
      </a:lt1>
      <a:dk2>
        <a:srgbClr val="3D3028"/>
      </a:dk2>
      <a:lt2>
        <a:srgbClr val="EAE2B7"/>
      </a:lt2>
      <a:accent1>
        <a:srgbClr val="CE1126"/>
      </a:accent1>
      <a:accent2>
        <a:srgbClr val="F2BF49"/>
      </a:accent2>
      <a:accent3>
        <a:srgbClr val="BC5E1E"/>
      </a:accent3>
      <a:accent4>
        <a:srgbClr val="D8B25C"/>
      </a:accent4>
      <a:accent5>
        <a:srgbClr val="808000"/>
      </a:accent5>
      <a:accent6>
        <a:srgbClr val="968C8C"/>
      </a:accent6>
      <a:hlink>
        <a:srgbClr val="F7B615"/>
      </a:hlink>
      <a:folHlink>
        <a:srgbClr val="70440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ISU-2013.potx</Template>
  <TotalTime>42530</TotalTime>
  <Words>511</Words>
  <Application>Microsoft Office PowerPoint</Application>
  <PresentationFormat>On-screen Show (4:3)</PresentationFormat>
  <Paragraphs>122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ＭＳ Ｐゴシック</vt:lpstr>
      <vt:lpstr>Calibri</vt:lpstr>
      <vt:lpstr>Cambria Math</vt:lpstr>
      <vt:lpstr>Century Gothic</vt:lpstr>
      <vt:lpstr>Symbol</vt:lpstr>
      <vt:lpstr>Times New Roman</vt:lpstr>
      <vt:lpstr>Wingdings</vt:lpstr>
      <vt:lpstr>Wingdings 2</vt:lpstr>
      <vt:lpstr>ACS-Fa12</vt:lpstr>
      <vt:lpstr>Equation</vt:lpstr>
      <vt:lpstr>Chapter 19: thermodynamics</vt:lpstr>
      <vt:lpstr>PowerPoint Presentation</vt:lpstr>
      <vt:lpstr>Enthalpy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Georgia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synthesis of novel conjugated polymers for use in photovoltaic cells</dc:title>
  <dc:creator>Aimee.Tomlinson@ung.edu</dc:creator>
  <cp:lastModifiedBy>Aimee Tomlinson</cp:lastModifiedBy>
  <cp:revision>471</cp:revision>
  <dcterms:created xsi:type="dcterms:W3CDTF">2013-08-11T22:11:16Z</dcterms:created>
  <dcterms:modified xsi:type="dcterms:W3CDTF">2016-06-10T17:53:02Z</dcterms:modified>
</cp:coreProperties>
</file>